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6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rgbClr val="E12A05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ToPNetwork_vert_clearbg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520" y="5638800"/>
            <a:ext cx="1132705" cy="96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BEEC9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15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ToPNetwork_vert_clearbg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520" y="5638800"/>
            <a:ext cx="1132705" cy="96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BEEC9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60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4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4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 descr="ToPNetwork_vert_clearbg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520" y="5638800"/>
            <a:ext cx="1132705" cy="96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BEEC9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42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8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A04EE-12EF-4374-BECF-2855DBC5275B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412A-F615-4390-A6AB-4D6EBF7C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2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301589" y="1179884"/>
            <a:ext cx="8708573" cy="5486400"/>
            <a:chOff x="54428" y="609165"/>
            <a:chExt cx="8817292" cy="5715435"/>
          </a:xfrm>
        </p:grpSpPr>
        <p:grpSp>
          <p:nvGrpSpPr>
            <p:cNvPr id="29" name="Group 28"/>
            <p:cNvGrpSpPr/>
            <p:nvPr/>
          </p:nvGrpSpPr>
          <p:grpSpPr>
            <a:xfrm>
              <a:off x="5895623" y="3115234"/>
              <a:ext cx="2976097" cy="3209366"/>
              <a:chOff x="5425257" y="2936250"/>
              <a:chExt cx="2341563" cy="2971153"/>
            </a:xfrm>
          </p:grpSpPr>
          <p:sp>
            <p:nvSpPr>
              <p:cNvPr id="8" name="Flowchart: Decision 7"/>
              <p:cNvSpPr/>
              <p:nvPr/>
            </p:nvSpPr>
            <p:spPr>
              <a:xfrm>
                <a:off x="5425257" y="3854564"/>
                <a:ext cx="1371600" cy="990600"/>
              </a:xfrm>
              <a:prstGeom prst="flowChartDecision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Was payment completed?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>
              <a:xfrm>
                <a:off x="5577657" y="4993003"/>
                <a:ext cx="1066800" cy="914400"/>
              </a:xfrm>
              <a:prstGeom prst="flowChartProcess">
                <a:avLst/>
              </a:prstGeom>
              <a:noFill/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2">
                        <a:lumMod val="25000"/>
                      </a:schemeClr>
                    </a:solidFill>
                  </a:rPr>
                  <a:t> Manual intervention needed if pay by check option is selected</a:t>
                </a:r>
                <a:endParaRPr lang="en-US" sz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>
                <a:off x="6103544" y="4834696"/>
                <a:ext cx="0" cy="1714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5958657" y="479659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</a:t>
                </a:r>
                <a:endParaRPr lang="en-US" b="1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741963" y="4219059"/>
                <a:ext cx="3383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Y</a:t>
                </a:r>
                <a:endParaRPr lang="en-US" b="1" dirty="0"/>
              </a:p>
            </p:txBody>
          </p:sp>
          <p:cxnSp>
            <p:nvCxnSpPr>
              <p:cNvPr id="22" name="Elbow Connector 21"/>
              <p:cNvCxnSpPr/>
              <p:nvPr/>
            </p:nvCxnSpPr>
            <p:spPr>
              <a:xfrm flipV="1">
                <a:off x="6796856" y="3892664"/>
                <a:ext cx="275432" cy="4572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lowchart: Data 22"/>
              <p:cNvSpPr/>
              <p:nvPr/>
            </p:nvSpPr>
            <p:spPr>
              <a:xfrm>
                <a:off x="6377757" y="2936250"/>
                <a:ext cx="1389063" cy="956413"/>
              </a:xfrm>
              <a:prstGeom prst="flowChartInputOutput">
                <a:avLst/>
              </a:prstGeom>
              <a:noFill/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Applicant receives confirmation and log in information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54428" y="609165"/>
              <a:ext cx="8574761" cy="3530333"/>
              <a:chOff x="112039" y="1047750"/>
              <a:chExt cx="6400800" cy="2281059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112039" y="1314450"/>
                <a:ext cx="1068488" cy="457200"/>
              </a:xfrm>
              <a:prstGeom prst="ellipse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2">
                        <a:lumMod val="25000"/>
                      </a:schemeClr>
                    </a:solidFill>
                  </a:rPr>
                  <a:t>Decision to join</a:t>
                </a:r>
                <a:endParaRPr lang="en-US" sz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" name="Flowchart: Process 3"/>
              <p:cNvSpPr/>
              <p:nvPr/>
            </p:nvSpPr>
            <p:spPr>
              <a:xfrm>
                <a:off x="1407439" y="1085850"/>
                <a:ext cx="1066800" cy="914400"/>
              </a:xfrm>
              <a:prstGeom prst="flowChartProcess">
                <a:avLst/>
              </a:prstGeom>
              <a:noFill/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2">
                        <a:lumMod val="25000"/>
                      </a:schemeClr>
                    </a:solidFill>
                  </a:rPr>
                  <a:t>Click on “Join Us” link at www.top-network.org</a:t>
                </a:r>
                <a:endParaRPr lang="en-US" sz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" name="Flowchart: Process 4"/>
              <p:cNvSpPr/>
              <p:nvPr/>
            </p:nvSpPr>
            <p:spPr>
              <a:xfrm>
                <a:off x="2626639" y="1085850"/>
                <a:ext cx="1066800" cy="914400"/>
              </a:xfrm>
              <a:prstGeom prst="flowChartProcess">
                <a:avLst/>
              </a:prstGeom>
              <a:noFill/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2">
                        <a:lumMod val="25000"/>
                      </a:schemeClr>
                    </a:solidFill>
                  </a:rPr>
                  <a:t>Application form opens.  Applicant enters information online.</a:t>
                </a:r>
                <a:endParaRPr lang="en-US" sz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" name="Flowchart: Decision 5"/>
              <p:cNvSpPr/>
              <p:nvPr/>
            </p:nvSpPr>
            <p:spPr>
              <a:xfrm>
                <a:off x="3863011" y="1047750"/>
                <a:ext cx="1219200" cy="990600"/>
              </a:xfrm>
              <a:prstGeom prst="flowChartDecision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Does applicant affirm meeting  criteria?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Flowchart: Process 6"/>
              <p:cNvSpPr/>
              <p:nvPr/>
            </p:nvSpPr>
            <p:spPr>
              <a:xfrm>
                <a:off x="5446039" y="1085850"/>
                <a:ext cx="1066800" cy="914400"/>
              </a:xfrm>
              <a:prstGeom prst="flowChartProcess">
                <a:avLst/>
              </a:prstGeom>
              <a:noFill/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2">
                        <a:lumMod val="25000"/>
                      </a:schemeClr>
                    </a:solidFill>
                  </a:rPr>
                  <a:t>Payment window opens to pay online.</a:t>
                </a:r>
                <a:endParaRPr lang="en-US" sz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cxnSp>
            <p:nvCxnSpPr>
              <p:cNvPr id="9" name="Straight Arrow Connector 8"/>
              <p:cNvCxnSpPr>
                <a:endCxn id="6" idx="1"/>
              </p:cNvCxnSpPr>
              <p:nvPr/>
            </p:nvCxnSpPr>
            <p:spPr>
              <a:xfrm>
                <a:off x="3693439" y="1543050"/>
                <a:ext cx="16957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6" idx="3"/>
              </p:cNvCxnSpPr>
              <p:nvPr/>
            </p:nvCxnSpPr>
            <p:spPr>
              <a:xfrm>
                <a:off x="5082211" y="1543050"/>
                <a:ext cx="36382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3" idx="6"/>
                <a:endCxn id="4" idx="1"/>
              </p:cNvCxnSpPr>
              <p:nvPr/>
            </p:nvCxnSpPr>
            <p:spPr>
              <a:xfrm>
                <a:off x="1180527" y="1543050"/>
                <a:ext cx="22691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4" idx="3"/>
                <a:endCxn id="5" idx="1"/>
              </p:cNvCxnSpPr>
              <p:nvPr/>
            </p:nvCxnSpPr>
            <p:spPr>
              <a:xfrm>
                <a:off x="2474239" y="1543050"/>
                <a:ext cx="1524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5082211" y="1402318"/>
                <a:ext cx="363828" cy="271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Y</a:t>
                </a:r>
                <a:endParaRPr lang="en-US" b="1" dirty="0"/>
              </a:p>
            </p:txBody>
          </p:sp>
          <p:sp>
            <p:nvSpPr>
              <p:cNvPr id="15" name="Flowchart: Process 14"/>
              <p:cNvSpPr/>
              <p:nvPr/>
            </p:nvSpPr>
            <p:spPr>
              <a:xfrm>
                <a:off x="3939211" y="2209800"/>
                <a:ext cx="1066800" cy="914400"/>
              </a:xfrm>
              <a:prstGeom prst="flowChartProcess">
                <a:avLst/>
              </a:prstGeom>
              <a:noFill/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2">
                        <a:lumMod val="25000"/>
                      </a:schemeClr>
                    </a:solidFill>
                  </a:rPr>
                  <a:t>Applicant directed back to ?</a:t>
                </a:r>
                <a:endParaRPr lang="en-US" sz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cxnSp>
            <p:nvCxnSpPr>
              <p:cNvPr id="16" name="Straight Arrow Connector 15"/>
              <p:cNvCxnSpPr>
                <a:stCxn id="6" idx="2"/>
                <a:endCxn id="15" idx="0"/>
              </p:cNvCxnSpPr>
              <p:nvPr/>
            </p:nvCxnSpPr>
            <p:spPr>
              <a:xfrm>
                <a:off x="4472611" y="2038350"/>
                <a:ext cx="0" cy="1714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4327724" y="2000250"/>
                <a:ext cx="304800" cy="271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</a:t>
                </a:r>
                <a:endParaRPr lang="en-US" b="1" dirty="0"/>
              </a:p>
            </p:txBody>
          </p:sp>
          <p:sp>
            <p:nvSpPr>
              <p:cNvPr id="25" name="Line Callout 1 (Accent Bar) 24"/>
              <p:cNvSpPr/>
              <p:nvPr/>
            </p:nvSpPr>
            <p:spPr>
              <a:xfrm flipH="1">
                <a:off x="646283" y="2398153"/>
                <a:ext cx="2721850" cy="537693"/>
              </a:xfrm>
              <a:prstGeom prst="accentCallout1">
                <a:avLst>
                  <a:gd name="adj1" fmla="val 18750"/>
                  <a:gd name="adj2" fmla="val 3173"/>
                  <a:gd name="adj3" fmla="val 53944"/>
                  <a:gd name="adj4" fmla="val -18856"/>
                </a:avLst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Criteria:</a:t>
                </a:r>
              </a:p>
              <a:p>
                <a:r>
                  <a:rPr lang="en-US" sz="14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TFM taken and agrees </a:t>
                </a:r>
                <a:r>
                  <a:rPr lang="en-US" sz="14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to use ToP methods appropriately</a:t>
                </a: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8840" y="2298993"/>
                <a:ext cx="347443" cy="688791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978332" y="3059493"/>
                <a:ext cx="2715107" cy="269316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Need steps to “fix” gap.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1" name="Elbow Connector 30"/>
            <p:cNvCxnSpPr>
              <a:stCxn id="7" idx="2"/>
              <a:endCxn id="8" idx="0"/>
            </p:cNvCxnSpPr>
            <p:nvPr/>
          </p:nvCxnSpPr>
          <p:spPr>
            <a:xfrm rot="5400000">
              <a:off x="6329021" y="2521568"/>
              <a:ext cx="2023851" cy="1147361"/>
            </a:xfrm>
            <a:prstGeom prst="bentConnector3">
              <a:avLst>
                <a:gd name="adj1" fmla="val 4358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3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New Member Application</a:t>
            </a:r>
            <a:endParaRPr lang="en-US" sz="3200" dirty="0"/>
          </a:p>
        </p:txBody>
      </p:sp>
      <p:cxnSp>
        <p:nvCxnSpPr>
          <p:cNvPr id="35" name="Straight Arrow Connector 34"/>
          <p:cNvCxnSpPr>
            <a:stCxn id="17" idx="1"/>
          </p:cNvCxnSpPr>
          <p:nvPr/>
        </p:nvCxnSpPr>
        <p:spPr>
          <a:xfrm flipH="1">
            <a:off x="5715000" y="6192218"/>
            <a:ext cx="54707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7" idx="0"/>
            <a:endCxn id="8" idx="1"/>
          </p:cNvCxnSpPr>
          <p:nvPr/>
        </p:nvCxnSpPr>
        <p:spPr>
          <a:xfrm rot="5400000" flipH="1" flipV="1">
            <a:off x="5228287" y="4889308"/>
            <a:ext cx="680492" cy="10044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Process 36"/>
          <p:cNvSpPr/>
          <p:nvPr/>
        </p:nvSpPr>
        <p:spPr>
          <a:xfrm>
            <a:off x="4396720" y="5731781"/>
            <a:ext cx="1339171" cy="948132"/>
          </a:xfrm>
          <a:prstGeom prst="flowChartProcess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 Alert bookkeeper to watch for check.  Set status to inactive until payment arrives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21874"/>
      </p:ext>
    </p:extLst>
  </p:cSld>
  <p:clrMapOvr>
    <a:masterClrMapping/>
  </p:clrMapOvr>
</p:sld>
</file>

<file path=ppt/theme/theme1.xml><?xml version="1.0" encoding="utf-8"?>
<a:theme xmlns:a="http://schemas.openxmlformats.org/drawingml/2006/main" name="TTN MB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 Network</Template>
  <TotalTime>120</TotalTime>
  <Words>102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TTN MBR</vt:lpstr>
      <vt:lpstr>New Member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Member Application</dc:title>
  <dc:creator>Nileen Verbeten</dc:creator>
  <cp:lastModifiedBy>Nileen Verbeten</cp:lastModifiedBy>
  <cp:revision>11</cp:revision>
  <cp:lastPrinted>2012-07-22T17:14:49Z</cp:lastPrinted>
  <dcterms:created xsi:type="dcterms:W3CDTF">2012-07-22T16:00:44Z</dcterms:created>
  <dcterms:modified xsi:type="dcterms:W3CDTF">2012-11-21T05:06:55Z</dcterms:modified>
</cp:coreProperties>
</file>